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0" r:id="rId3"/>
    <p:sldId id="263" r:id="rId4"/>
    <p:sldId id="271" r:id="rId5"/>
    <p:sldId id="264" r:id="rId6"/>
    <p:sldId id="265" r:id="rId7"/>
    <p:sldId id="272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6BF9-4BF7-476A-B7D9-69D1D6806877}" type="datetimeFigureOut">
              <a:rPr lang="es-ES" smtClean="0"/>
              <a:t>14/06/2019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C808D06-15C4-404F-87FC-606172AFA6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6BF9-4BF7-476A-B7D9-69D1D6806877}" type="datetimeFigureOut">
              <a:rPr lang="es-ES" smtClean="0"/>
              <a:t>14/06/2019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8D06-15C4-404F-87FC-606172AFA6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6BF9-4BF7-476A-B7D9-69D1D6806877}" type="datetimeFigureOut">
              <a:rPr lang="es-ES" smtClean="0"/>
              <a:t>14/06/2019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8D06-15C4-404F-87FC-606172AFA6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6BF9-4BF7-476A-B7D9-69D1D6806877}" type="datetimeFigureOut">
              <a:rPr lang="es-ES" smtClean="0"/>
              <a:t>14/06/2019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8D06-15C4-404F-87FC-606172AFA6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6BF9-4BF7-476A-B7D9-69D1D6806877}" type="datetimeFigureOut">
              <a:rPr lang="es-ES" smtClean="0"/>
              <a:t>14/06/2019</a:t>
            </a:fld>
            <a:endParaRPr lang="es-E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808D06-15C4-404F-87FC-606172AFA674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6BF9-4BF7-476A-B7D9-69D1D6806877}" type="datetimeFigureOut">
              <a:rPr lang="es-ES" smtClean="0"/>
              <a:t>14/06/2019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8D06-15C4-404F-87FC-606172AFA6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6BF9-4BF7-476A-B7D9-69D1D6806877}" type="datetimeFigureOut">
              <a:rPr lang="es-ES" smtClean="0"/>
              <a:t>14/06/2019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8D06-15C4-404F-87FC-606172AFA6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6BF9-4BF7-476A-B7D9-69D1D6806877}" type="datetimeFigureOut">
              <a:rPr lang="es-ES" smtClean="0"/>
              <a:t>14/06/2019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8D06-15C4-404F-87FC-606172AFA6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6BF9-4BF7-476A-B7D9-69D1D6806877}" type="datetimeFigureOut">
              <a:rPr lang="es-ES" smtClean="0"/>
              <a:t>14/06/2019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8D06-15C4-404F-87FC-606172AFA67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6BF9-4BF7-476A-B7D9-69D1D6806877}" type="datetimeFigureOut">
              <a:rPr lang="es-ES" smtClean="0"/>
              <a:t>14/06/2019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8D06-15C4-404F-87FC-606172AFA674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6BF9-4BF7-476A-B7D9-69D1D6806877}" type="datetimeFigureOut">
              <a:rPr lang="es-ES" smtClean="0"/>
              <a:t>14/06/2019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C808D06-15C4-404F-87FC-606172AFA674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90C6BF9-4BF7-476A-B7D9-69D1D6806877}" type="datetimeFigureOut">
              <a:rPr lang="es-ES" smtClean="0"/>
              <a:t>14/06/2019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3C808D06-15C4-404F-87FC-606172AFA674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424936" cy="3528391"/>
          </a:xfrm>
        </p:spPr>
        <p:txBody>
          <a:bodyPr>
            <a:noAutofit/>
          </a:bodyPr>
          <a:lstStyle/>
          <a:p>
            <a:r>
              <a:rPr lang="es-ES" sz="4400" dirty="0" smtClean="0"/>
              <a:t>EJECUCIÓN SOCIAL</a:t>
            </a:r>
            <a:br>
              <a:rPr lang="es-ES" sz="4400" dirty="0" smtClean="0"/>
            </a:br>
            <a:r>
              <a:rPr lang="es-ES" sz="4400" dirty="0" smtClean="0"/>
              <a:t>CUESTIONES PRÁCTICAS </a:t>
            </a:r>
            <a:br>
              <a:rPr lang="es-ES" sz="4400" dirty="0" smtClean="0"/>
            </a:br>
            <a:r>
              <a:rPr lang="es-ES" sz="4400" dirty="0" smtClean="0"/>
              <a:t>ESPECIAL REFERENCIA A INTERESES Y COSTAS</a:t>
            </a:r>
            <a:endParaRPr lang="es-ES" sz="4400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467544" y="4437112"/>
            <a:ext cx="6858000" cy="158417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ES" dirty="0" smtClean="0"/>
              <a:t>LETRADO ADMINISTRACIÓN JUSTICIA JUZGADO SOCIAL Nº10 LAS PALMAS   ISMAEL CUBERO TRUYO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8194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620688"/>
            <a:ext cx="5791200" cy="1371600"/>
          </a:xfrm>
        </p:spPr>
        <p:txBody>
          <a:bodyPr>
            <a:normAutofit fontScale="90000"/>
          </a:bodyPr>
          <a:lstStyle/>
          <a:p>
            <a:r>
              <a:rPr lang="es-ES" dirty="0"/>
              <a:t>Con Anticipo reintegrable:</a:t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/>
              <a:t>Fecha del hecho causante: 15/10/15                       </a:t>
            </a:r>
            <a:r>
              <a:rPr lang="es-ES" dirty="0" smtClean="0"/>
              <a:t>      </a:t>
            </a:r>
            <a:r>
              <a:rPr lang="es-ES" dirty="0"/>
              <a:t>Principal: </a:t>
            </a:r>
            <a:r>
              <a:rPr lang="es-ES" dirty="0" smtClean="0"/>
              <a:t>12020,24</a:t>
            </a:r>
            <a:endParaRPr lang="es-ES" dirty="0"/>
          </a:p>
          <a:p>
            <a:r>
              <a:rPr lang="es-ES" dirty="0"/>
              <a:t>Anticipo reintegrable (mitad): 13/12/2017</a:t>
            </a:r>
          </a:p>
          <a:p>
            <a:r>
              <a:rPr lang="es-ES" dirty="0"/>
              <a:t>Fecha de pago: 25/4/19 (Llegada de autos del TSJ)</a:t>
            </a:r>
          </a:p>
          <a:p>
            <a:r>
              <a:rPr lang="es-ES" dirty="0"/>
              <a:t>	</a:t>
            </a:r>
          </a:p>
          <a:p>
            <a:r>
              <a:rPr lang="es-ES" dirty="0"/>
              <a:t>Fecha inicio      Fecha fin      </a:t>
            </a:r>
            <a:r>
              <a:rPr lang="es-ES" dirty="0" smtClean="0"/>
              <a:t>    </a:t>
            </a:r>
            <a:r>
              <a:rPr lang="es-ES" dirty="0"/>
              <a:t>Nominal      Tipo      Días           Interés</a:t>
            </a:r>
          </a:p>
          <a:p>
            <a:r>
              <a:rPr lang="es-ES" dirty="0"/>
              <a:t>15/10/2015         31/12/2015      </a:t>
            </a:r>
            <a:r>
              <a:rPr lang="es-ES" dirty="0" smtClean="0"/>
              <a:t>12020,24      </a:t>
            </a:r>
            <a:r>
              <a:rPr lang="es-ES" dirty="0"/>
              <a:t>5.25       </a:t>
            </a:r>
            <a:r>
              <a:rPr lang="es-ES" dirty="0" smtClean="0"/>
              <a:t> </a:t>
            </a:r>
            <a:r>
              <a:rPr lang="es-ES" dirty="0"/>
              <a:t>49        </a:t>
            </a:r>
            <a:r>
              <a:rPr lang="es-ES" dirty="0" smtClean="0"/>
              <a:t>      </a:t>
            </a:r>
            <a:r>
              <a:rPr lang="es-ES" dirty="0"/>
              <a:t>84,72</a:t>
            </a:r>
          </a:p>
          <a:p>
            <a:r>
              <a:rPr lang="es-ES" dirty="0"/>
              <a:t>01/01/2016         31/12/2016      </a:t>
            </a:r>
            <a:r>
              <a:rPr lang="es-ES" dirty="0" smtClean="0"/>
              <a:t>12020,24       </a:t>
            </a:r>
            <a:r>
              <a:rPr lang="es-ES" dirty="0"/>
              <a:t>4.5        </a:t>
            </a:r>
            <a:r>
              <a:rPr lang="es-ES" dirty="0" smtClean="0"/>
              <a:t>365            </a:t>
            </a:r>
            <a:r>
              <a:rPr lang="es-ES" dirty="0"/>
              <a:t>540,91</a:t>
            </a:r>
          </a:p>
          <a:p>
            <a:r>
              <a:rPr lang="es-ES" dirty="0"/>
              <a:t>01/01/2017         15/10/2017      </a:t>
            </a:r>
            <a:r>
              <a:rPr lang="es-ES" dirty="0" smtClean="0"/>
              <a:t>12020,24       </a:t>
            </a:r>
            <a:r>
              <a:rPr lang="es-ES" dirty="0"/>
              <a:t>4.5       </a:t>
            </a:r>
            <a:r>
              <a:rPr lang="es-ES" dirty="0" smtClean="0"/>
              <a:t> </a:t>
            </a:r>
            <a:r>
              <a:rPr lang="es-ES" dirty="0"/>
              <a:t>315   </a:t>
            </a:r>
            <a:r>
              <a:rPr lang="es-ES" dirty="0" smtClean="0"/>
              <a:t>         </a:t>
            </a:r>
            <a:r>
              <a:rPr lang="es-ES" dirty="0"/>
              <a:t>466,81</a:t>
            </a:r>
          </a:p>
          <a:p>
            <a:r>
              <a:rPr lang="es-ES" dirty="0"/>
              <a:t>16/10/2017         25/04/2019        </a:t>
            </a:r>
            <a:r>
              <a:rPr lang="es-ES" dirty="0" smtClean="0"/>
              <a:t>6010,12        </a:t>
            </a:r>
            <a:r>
              <a:rPr lang="es-ES" dirty="0"/>
              <a:t>20    </a:t>
            </a:r>
            <a:r>
              <a:rPr lang="es-ES" dirty="0" smtClean="0"/>
              <a:t>    </a:t>
            </a:r>
            <a:r>
              <a:rPr lang="es-ES" dirty="0"/>
              <a:t>498  </a:t>
            </a:r>
            <a:r>
              <a:rPr lang="es-ES" dirty="0" smtClean="0"/>
              <a:t>        </a:t>
            </a:r>
            <a:r>
              <a:rPr lang="es-ES" dirty="0"/>
              <a:t>1.640,02</a:t>
            </a:r>
          </a:p>
          <a:p>
            <a:r>
              <a:rPr lang="es-ES" dirty="0"/>
              <a:t>                                                                             </a:t>
            </a:r>
            <a:r>
              <a:rPr lang="es-ES" dirty="0" smtClean="0"/>
              <a:t>                Total</a:t>
            </a:r>
            <a:r>
              <a:rPr lang="es-ES" dirty="0"/>
              <a:t>: </a:t>
            </a:r>
            <a:r>
              <a:rPr lang="es-ES" dirty="0" smtClean="0"/>
              <a:t>2780,87</a:t>
            </a:r>
            <a:endParaRPr lang="es-ES" dirty="0"/>
          </a:p>
          <a:p>
            <a:r>
              <a:rPr lang="es-ES" dirty="0"/>
              <a:t> 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365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-27309"/>
            <a:ext cx="5791200" cy="1371600"/>
          </a:xfrm>
        </p:spPr>
        <p:txBody>
          <a:bodyPr/>
          <a:lstStyle/>
          <a:p>
            <a:r>
              <a:rPr lang="es-ES" dirty="0" smtClean="0"/>
              <a:t>Prestaciones: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9083352" cy="4373563"/>
          </a:xfrm>
        </p:spPr>
        <p:txBody>
          <a:bodyPr/>
          <a:lstStyle/>
          <a:p>
            <a:r>
              <a:rPr lang="es-ES" dirty="0"/>
              <a:t>Fecha de notificación Sentencia: 15/10/18             </a:t>
            </a:r>
            <a:r>
              <a:rPr lang="es-ES" dirty="0" smtClean="0"/>
              <a:t>Atrasos: 6000 € </a:t>
            </a:r>
          </a:p>
          <a:p>
            <a:r>
              <a:rPr lang="es-ES" dirty="0" smtClean="0"/>
              <a:t>Abono de los atrasos: </a:t>
            </a:r>
            <a:r>
              <a:rPr lang="es-ES" dirty="0"/>
              <a:t>13/3/2019</a:t>
            </a:r>
          </a:p>
          <a:p>
            <a:r>
              <a:rPr lang="es-ES" dirty="0"/>
              <a:t>	</a:t>
            </a:r>
          </a:p>
          <a:p>
            <a:r>
              <a:rPr lang="es-ES" dirty="0"/>
              <a:t>Fecha inicio     </a:t>
            </a:r>
            <a:r>
              <a:rPr lang="es-ES" dirty="0" smtClean="0"/>
              <a:t> </a:t>
            </a:r>
            <a:r>
              <a:rPr lang="es-ES" dirty="0"/>
              <a:t>Fecha fin     </a:t>
            </a:r>
            <a:r>
              <a:rPr lang="es-ES" dirty="0" smtClean="0"/>
              <a:t> </a:t>
            </a:r>
            <a:r>
              <a:rPr lang="es-ES" dirty="0"/>
              <a:t>Nominal   </a:t>
            </a:r>
            <a:r>
              <a:rPr lang="es-ES" dirty="0" smtClean="0"/>
              <a:t>  </a:t>
            </a:r>
            <a:r>
              <a:rPr lang="es-ES" dirty="0"/>
              <a:t>Tipo   </a:t>
            </a:r>
            <a:r>
              <a:rPr lang="es-ES" dirty="0" smtClean="0"/>
              <a:t>   </a:t>
            </a:r>
            <a:r>
              <a:rPr lang="es-ES" dirty="0"/>
              <a:t>Días    </a:t>
            </a:r>
            <a:r>
              <a:rPr lang="es-ES" dirty="0" smtClean="0"/>
              <a:t> </a:t>
            </a:r>
            <a:r>
              <a:rPr lang="es-ES" dirty="0"/>
              <a:t>Interés</a:t>
            </a:r>
          </a:p>
          <a:p>
            <a:r>
              <a:rPr lang="es-ES" dirty="0"/>
              <a:t>15/10/2018       13/03/2019      </a:t>
            </a:r>
            <a:r>
              <a:rPr lang="es-ES" dirty="0" smtClean="0"/>
              <a:t>   6000           </a:t>
            </a:r>
            <a:r>
              <a:rPr lang="es-ES" dirty="0"/>
              <a:t>3         149    </a:t>
            </a:r>
            <a:r>
              <a:rPr lang="es-ES" dirty="0" smtClean="0"/>
              <a:t>   73.98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342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-171400"/>
            <a:ext cx="5791200" cy="1371600"/>
          </a:xfrm>
        </p:spPr>
        <p:txBody>
          <a:bodyPr/>
          <a:lstStyle/>
          <a:p>
            <a:r>
              <a:rPr lang="es-ES" dirty="0" smtClean="0"/>
              <a:t>Costas: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Fase Declarativa – Instancia: No vencimiento</a:t>
            </a:r>
          </a:p>
          <a:p>
            <a:r>
              <a:rPr lang="es-ES" dirty="0"/>
              <a:t>                       Art. 66 </a:t>
            </a:r>
            <a:r>
              <a:rPr lang="es-ES" dirty="0" smtClean="0"/>
              <a:t>LRJS </a:t>
            </a:r>
            <a:r>
              <a:rPr lang="es-ES" dirty="0" err="1" smtClean="0"/>
              <a:t>Semac</a:t>
            </a:r>
            <a:endParaRPr lang="es-ES" dirty="0"/>
          </a:p>
          <a:p>
            <a:r>
              <a:rPr lang="es-ES" dirty="0"/>
              <a:t>                      Art. 97 </a:t>
            </a:r>
            <a:r>
              <a:rPr lang="es-ES" dirty="0" smtClean="0"/>
              <a:t>LRJS Temeridad</a:t>
            </a:r>
            <a:endParaRPr lang="es-ES" dirty="0"/>
          </a:p>
          <a:p>
            <a:r>
              <a:rPr lang="es-ES" dirty="0"/>
              <a:t>                                                 </a:t>
            </a:r>
          </a:p>
          <a:p>
            <a:r>
              <a:rPr lang="es-ES" dirty="0"/>
              <a:t>	</a:t>
            </a:r>
          </a:p>
          <a:p>
            <a:r>
              <a:rPr lang="es-ES" dirty="0"/>
              <a:t>Suplicación: Art. </a:t>
            </a:r>
            <a:r>
              <a:rPr lang="es-ES" dirty="0" smtClean="0"/>
              <a:t>235 LRJS:</a:t>
            </a:r>
          </a:p>
          <a:p>
            <a:r>
              <a:rPr lang="es-ES" dirty="0"/>
              <a:t>	</a:t>
            </a:r>
            <a:r>
              <a:rPr lang="es-ES" dirty="0" smtClean="0"/>
              <a:t>	Vencimiento</a:t>
            </a:r>
            <a:endParaRPr lang="es-ES" dirty="0"/>
          </a:p>
          <a:p>
            <a:r>
              <a:rPr lang="es-ES" dirty="0"/>
              <a:t>                          </a:t>
            </a:r>
            <a:r>
              <a:rPr lang="es-ES" dirty="0" smtClean="0"/>
              <a:t>Temeridad</a:t>
            </a:r>
            <a:endParaRPr lang="es-ES" dirty="0"/>
          </a:p>
          <a:p>
            <a:r>
              <a:rPr lang="es-ES" dirty="0"/>
              <a:t> 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6098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-171400"/>
            <a:ext cx="5791200" cy="1371600"/>
          </a:xfrm>
        </p:spPr>
        <p:txBody>
          <a:bodyPr>
            <a:normAutofit/>
          </a:bodyPr>
          <a:lstStyle/>
          <a:p>
            <a:r>
              <a:rPr lang="es-ES" dirty="0" smtClean="0"/>
              <a:t>Costas</a:t>
            </a:r>
            <a:endParaRPr lang="es-ES" sz="4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72816"/>
            <a:ext cx="8352928" cy="4373563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s-ES" sz="3200" dirty="0"/>
              <a:t>Art. </a:t>
            </a:r>
            <a:r>
              <a:rPr lang="es-ES" sz="3200" dirty="0" smtClean="0"/>
              <a:t>239.3 LRJS: </a:t>
            </a:r>
            <a:r>
              <a:rPr lang="es-ES" sz="3200" dirty="0"/>
              <a:t>20 días</a:t>
            </a:r>
            <a:r>
              <a:rPr lang="es-ES" sz="3200" dirty="0" smtClean="0"/>
              <a:t>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3200" dirty="0" smtClean="0"/>
              <a:t>Art. 269.3 LRJS: «Podrán» incluirse honorarios y derechos.</a:t>
            </a:r>
          </a:p>
          <a:p>
            <a:endParaRPr lang="es-ES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es-ES" sz="3200" dirty="0" smtClean="0"/>
              <a:t>Entes públicos: 3 meses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3200" dirty="0" err="1" smtClean="0"/>
              <a:t>Ent</a:t>
            </a:r>
            <a:r>
              <a:rPr lang="es-ES" sz="3200" dirty="0" smtClean="0"/>
              <a:t>. Gestoras </a:t>
            </a:r>
            <a:r>
              <a:rPr lang="es-ES" sz="3200" dirty="0" err="1" smtClean="0"/>
              <a:t>Seg.Soc</a:t>
            </a:r>
            <a:r>
              <a:rPr lang="es-ES" sz="3200" dirty="0" smtClean="0"/>
              <a:t>: temeridad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0705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Costas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8003232" cy="4373563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S" sz="3200" dirty="0" smtClean="0"/>
              <a:t>CUENTA DE ABOGADO / GRADUADO SOCIAL.</a:t>
            </a:r>
          </a:p>
          <a:p>
            <a:pPr marL="800100" lvl="1" indent="-342900"/>
            <a:r>
              <a:rPr lang="es-ES" sz="3200" dirty="0" smtClean="0"/>
              <a:t>Incidente privilegiado </a:t>
            </a:r>
          </a:p>
          <a:p>
            <a:pPr marL="800100" lvl="1" indent="-342900"/>
            <a:r>
              <a:rPr lang="es-ES" sz="3200" dirty="0" smtClean="0"/>
              <a:t>Conocimiento limitado 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71620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-99392"/>
            <a:ext cx="5791200" cy="1371600"/>
          </a:xfrm>
        </p:spPr>
        <p:txBody>
          <a:bodyPr/>
          <a:lstStyle/>
          <a:p>
            <a:r>
              <a:rPr lang="es-ES" dirty="0" smtClean="0"/>
              <a:t>Intereses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700809"/>
            <a:ext cx="8435280" cy="4392487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S" sz="2400" dirty="0" smtClean="0"/>
              <a:t>Moratorios: necesidad de imposición.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400" dirty="0" smtClean="0"/>
              <a:t>Procesales: automáticos </a:t>
            </a:r>
          </a:p>
          <a:p>
            <a:pPr marL="342900" indent="-342900">
              <a:buFont typeface="Arial" pitchFamily="34" charset="0"/>
              <a:buChar char="•"/>
            </a:pPr>
            <a:endParaRPr lang="es-E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s-ES" sz="2400" dirty="0" smtClean="0"/>
              <a:t>Fecha inicial:</a:t>
            </a:r>
          </a:p>
          <a:p>
            <a:pPr marL="800100" lvl="1" indent="-342900"/>
            <a:r>
              <a:rPr lang="es-ES" sz="2400" dirty="0" smtClean="0"/>
              <a:t>Moratorios: SEMAC. Otros supuestos</a:t>
            </a:r>
          </a:p>
          <a:p>
            <a:pPr marL="800100" lvl="1" indent="-342900"/>
            <a:r>
              <a:rPr lang="es-ES" sz="2400" dirty="0" smtClean="0"/>
              <a:t>Procesales: Notificación sentencia.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400" dirty="0" smtClean="0"/>
              <a:t>Fecha final: Pago efectivo. </a:t>
            </a:r>
          </a:p>
          <a:p>
            <a:endParaRPr lang="es-ES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s-ES" sz="2400" dirty="0" smtClean="0"/>
              <a:t>Especialidad: intereses Art. 29.3 E.T.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18640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Intereses art. 29,3 ET</a:t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373563"/>
          </a:xfrm>
        </p:spPr>
        <p:txBody>
          <a:bodyPr>
            <a:normAutofit/>
          </a:bodyPr>
          <a:lstStyle/>
          <a:p>
            <a:r>
              <a:rPr lang="es-ES" dirty="0" smtClean="0"/>
              <a:t>Fecha del </a:t>
            </a:r>
            <a:r>
              <a:rPr lang="es-ES" dirty="0" err="1" smtClean="0"/>
              <a:t>Semac</a:t>
            </a:r>
            <a:r>
              <a:rPr lang="es-ES" dirty="0" smtClean="0"/>
              <a:t>: 15/9/17                Principal: 8372,50</a:t>
            </a:r>
          </a:p>
          <a:p>
            <a:r>
              <a:rPr lang="es-ES" dirty="0" smtClean="0"/>
              <a:t>Fecha </a:t>
            </a:r>
            <a:r>
              <a:rPr lang="es-ES" dirty="0"/>
              <a:t>Sentencia: 2/4/18</a:t>
            </a:r>
          </a:p>
          <a:p>
            <a:r>
              <a:rPr lang="es-ES" dirty="0"/>
              <a:t>Fecha Consignación para suplicación: 8/4/18</a:t>
            </a:r>
          </a:p>
          <a:p>
            <a:r>
              <a:rPr lang="es-ES" dirty="0"/>
              <a:t>Fecha de pago: 3/4/19 (Llegada de autos del TSJ)</a:t>
            </a:r>
          </a:p>
          <a:p>
            <a:r>
              <a:rPr lang="es-ES" dirty="0"/>
              <a:t>    </a:t>
            </a:r>
          </a:p>
          <a:p>
            <a:r>
              <a:rPr lang="es-ES" dirty="0"/>
              <a:t>Fecha inicio    Fecha fin      Nominal    </a:t>
            </a:r>
            <a:r>
              <a:rPr lang="es-ES" dirty="0" smtClean="0"/>
              <a:t>   </a:t>
            </a:r>
            <a:r>
              <a:rPr lang="es-ES" dirty="0"/>
              <a:t>Tipo  </a:t>
            </a:r>
            <a:r>
              <a:rPr lang="es-ES" dirty="0" smtClean="0"/>
              <a:t>      Días          </a:t>
            </a:r>
            <a:r>
              <a:rPr lang="es-ES" dirty="0"/>
              <a:t>Interés</a:t>
            </a:r>
          </a:p>
          <a:p>
            <a:r>
              <a:rPr lang="es-ES" dirty="0"/>
              <a:t>15/09/2017    02/04/2018   </a:t>
            </a:r>
            <a:r>
              <a:rPr lang="es-ES" dirty="0" smtClean="0"/>
              <a:t>   8372,50          10          </a:t>
            </a:r>
            <a:r>
              <a:rPr lang="es-ES" dirty="0"/>
              <a:t>199            456,47</a:t>
            </a:r>
          </a:p>
          <a:p>
            <a:r>
              <a:rPr lang="es-ES" dirty="0"/>
              <a:t>02/04/2018    03/04/2019  </a:t>
            </a:r>
            <a:r>
              <a:rPr lang="es-ES" dirty="0" smtClean="0"/>
              <a:t>    8828,97           5           </a:t>
            </a:r>
            <a:r>
              <a:rPr lang="es-ES" dirty="0"/>
              <a:t>366            442,66</a:t>
            </a:r>
          </a:p>
          <a:p>
            <a:r>
              <a:rPr lang="es-ES" dirty="0"/>
              <a:t>                                                                                    </a:t>
            </a:r>
            <a:r>
              <a:rPr lang="es-ES" dirty="0" smtClean="0"/>
              <a:t>        </a:t>
            </a:r>
            <a:r>
              <a:rPr lang="es-ES" dirty="0"/>
              <a:t>Total: 899,13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1574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-315416"/>
            <a:ext cx="5791200" cy="1371600"/>
          </a:xfrm>
        </p:spPr>
        <p:txBody>
          <a:bodyPr/>
          <a:lstStyle/>
          <a:p>
            <a:r>
              <a:rPr lang="es-ES" dirty="0" smtClean="0"/>
              <a:t>Interés art. 29,3 ET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3501008"/>
            <a:ext cx="7776864" cy="3528392"/>
          </a:xfrm>
        </p:spPr>
        <p:txBody>
          <a:bodyPr>
            <a:normAutofit fontScale="85000" lnSpcReduction="10000"/>
          </a:bodyPr>
          <a:lstStyle/>
          <a:p>
            <a:r>
              <a:rPr lang="es-ES" dirty="0"/>
              <a:t>Fecha inicio     </a:t>
            </a:r>
            <a:r>
              <a:rPr lang="es-ES" dirty="0" smtClean="0"/>
              <a:t>  </a:t>
            </a:r>
            <a:r>
              <a:rPr lang="es-ES" dirty="0"/>
              <a:t>Fecha fin      </a:t>
            </a:r>
            <a:r>
              <a:rPr lang="es-ES" dirty="0" smtClean="0"/>
              <a:t>  </a:t>
            </a:r>
            <a:r>
              <a:rPr lang="es-ES" dirty="0"/>
              <a:t>Nominal     </a:t>
            </a:r>
            <a:r>
              <a:rPr lang="es-ES" dirty="0" smtClean="0"/>
              <a:t>  Tipo        </a:t>
            </a:r>
            <a:r>
              <a:rPr lang="es-ES" dirty="0"/>
              <a:t>Días         </a:t>
            </a:r>
            <a:r>
              <a:rPr lang="es-ES" dirty="0" smtClean="0"/>
              <a:t>    </a:t>
            </a:r>
            <a:r>
              <a:rPr lang="es-ES" dirty="0"/>
              <a:t>Interés</a:t>
            </a:r>
          </a:p>
          <a:p>
            <a:r>
              <a:rPr lang="es-ES" dirty="0"/>
              <a:t>01/12/2017         17/05/2019        </a:t>
            </a:r>
            <a:r>
              <a:rPr lang="es-ES" dirty="0" smtClean="0"/>
              <a:t>    </a:t>
            </a:r>
            <a:r>
              <a:rPr lang="es-ES" dirty="0" smtClean="0"/>
              <a:t>93             10           </a:t>
            </a:r>
            <a:r>
              <a:rPr lang="es-ES" dirty="0"/>
              <a:t>430               10,08</a:t>
            </a:r>
          </a:p>
          <a:p>
            <a:r>
              <a:rPr lang="es-ES" dirty="0"/>
              <a:t>01/01/2018         17/05/2019       </a:t>
            </a:r>
            <a:r>
              <a:rPr lang="es-ES" dirty="0" smtClean="0"/>
              <a:t>     </a:t>
            </a:r>
            <a:r>
              <a:rPr lang="es-ES" dirty="0" smtClean="0"/>
              <a:t>93             10           </a:t>
            </a:r>
            <a:r>
              <a:rPr lang="es-ES" dirty="0"/>
              <a:t>399       </a:t>
            </a:r>
            <a:r>
              <a:rPr lang="es-ES" dirty="0" smtClean="0"/>
              <a:t>          </a:t>
            </a:r>
            <a:r>
              <a:rPr lang="es-ES" dirty="0"/>
              <a:t>9,49</a:t>
            </a:r>
          </a:p>
          <a:p>
            <a:r>
              <a:rPr lang="es-ES" dirty="0"/>
              <a:t>01/02/2018         17/05/2019           </a:t>
            </a:r>
            <a:r>
              <a:rPr lang="es-ES" dirty="0" smtClean="0"/>
              <a:t>106            </a:t>
            </a:r>
            <a:r>
              <a:rPr lang="es-ES" dirty="0" smtClean="0"/>
              <a:t>10           </a:t>
            </a:r>
            <a:r>
              <a:rPr lang="es-ES" dirty="0"/>
              <a:t>368               10,14</a:t>
            </a:r>
          </a:p>
          <a:p>
            <a:r>
              <a:rPr lang="es-ES" dirty="0"/>
              <a:t>01/03/2018         17/05/2019           </a:t>
            </a:r>
            <a:r>
              <a:rPr lang="es-ES" dirty="0" smtClean="0"/>
              <a:t>106            </a:t>
            </a:r>
            <a:r>
              <a:rPr lang="es-ES" dirty="0" smtClean="0"/>
              <a:t>10           </a:t>
            </a:r>
            <a:r>
              <a:rPr lang="es-ES" dirty="0"/>
              <a:t>340           </a:t>
            </a:r>
            <a:r>
              <a:rPr lang="es-ES" dirty="0" smtClean="0"/>
              <a:t>      </a:t>
            </a:r>
            <a:r>
              <a:rPr lang="es-ES" dirty="0"/>
              <a:t>9,54</a:t>
            </a:r>
          </a:p>
          <a:p>
            <a:r>
              <a:rPr lang="es-ES" dirty="0"/>
              <a:t>01/04/2018         17/05/2019           </a:t>
            </a:r>
            <a:r>
              <a:rPr lang="es-ES" dirty="0" smtClean="0"/>
              <a:t>106            </a:t>
            </a:r>
            <a:r>
              <a:rPr lang="es-ES" dirty="0" smtClean="0"/>
              <a:t>10           </a:t>
            </a:r>
            <a:r>
              <a:rPr lang="es-ES" dirty="0"/>
              <a:t>309            </a:t>
            </a:r>
            <a:r>
              <a:rPr lang="es-ES" dirty="0" smtClean="0"/>
              <a:t>     </a:t>
            </a:r>
            <a:r>
              <a:rPr lang="es-ES" dirty="0"/>
              <a:t>8,67</a:t>
            </a:r>
          </a:p>
          <a:p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467544" y="1652899"/>
            <a:ext cx="80648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 smtClean="0"/>
              <a:t>Primer mes reclamado: Noviembre 2017.</a:t>
            </a:r>
          </a:p>
          <a:p>
            <a:r>
              <a:rPr lang="es-ES" sz="2000" dirty="0" smtClean="0"/>
              <a:t>Diferencia de salario: Año 2017, 98 €/mes. Año 2018, 106 €/mes</a:t>
            </a:r>
          </a:p>
          <a:p>
            <a:r>
              <a:rPr lang="es-ES" sz="2000" dirty="0" smtClean="0"/>
              <a:t>Fecha </a:t>
            </a:r>
            <a:r>
              <a:rPr lang="es-ES" sz="2000" dirty="0"/>
              <a:t>de pago: </a:t>
            </a:r>
            <a:r>
              <a:rPr lang="es-ES" sz="2000" dirty="0" smtClean="0"/>
              <a:t>17/6/2019. 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87059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2718"/>
            <a:ext cx="6275040" cy="1371600"/>
          </a:xfrm>
        </p:spPr>
        <p:txBody>
          <a:bodyPr/>
          <a:lstStyle/>
          <a:p>
            <a:r>
              <a:rPr lang="es-ES" dirty="0" smtClean="0"/>
              <a:t>Intereses </a:t>
            </a:r>
            <a:r>
              <a:rPr lang="es-ES" dirty="0"/>
              <a:t>procesales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8435280" cy="4373563"/>
          </a:xfrm>
        </p:spPr>
        <p:txBody>
          <a:bodyPr/>
          <a:lstStyle/>
          <a:p>
            <a:r>
              <a:rPr lang="es-ES" dirty="0"/>
              <a:t> </a:t>
            </a:r>
          </a:p>
          <a:p>
            <a:r>
              <a:rPr lang="es-ES" dirty="0"/>
              <a:t>Fecha de notificación Sentencia: 15/10/18                </a:t>
            </a:r>
            <a:endParaRPr lang="es-ES" dirty="0" smtClean="0"/>
          </a:p>
          <a:p>
            <a:r>
              <a:rPr lang="es-ES" dirty="0" smtClean="0"/>
              <a:t>Principal</a:t>
            </a:r>
            <a:r>
              <a:rPr lang="es-ES" dirty="0"/>
              <a:t>: </a:t>
            </a:r>
            <a:r>
              <a:rPr lang="es-ES" dirty="0" smtClean="0"/>
              <a:t>8000 €</a:t>
            </a:r>
            <a:endParaRPr lang="es-ES" dirty="0"/>
          </a:p>
          <a:p>
            <a:r>
              <a:rPr lang="es-ES" dirty="0"/>
              <a:t>Fecha de pago: 25/4/19 </a:t>
            </a:r>
          </a:p>
          <a:p>
            <a:r>
              <a:rPr lang="es-ES" dirty="0"/>
              <a:t> </a:t>
            </a:r>
          </a:p>
          <a:p>
            <a:r>
              <a:rPr lang="es-ES" dirty="0"/>
              <a:t>Fecha inicio      Fecha fin       Nominal      Tipo      Días           Interés</a:t>
            </a:r>
          </a:p>
          <a:p>
            <a:r>
              <a:rPr lang="es-ES" dirty="0"/>
              <a:t>15/10/2018    </a:t>
            </a:r>
            <a:r>
              <a:rPr lang="es-ES" dirty="0" smtClean="0"/>
              <a:t>    </a:t>
            </a:r>
            <a:r>
              <a:rPr lang="es-ES" dirty="0"/>
              <a:t>25/04/2019       </a:t>
            </a:r>
            <a:r>
              <a:rPr lang="es-ES" dirty="0" smtClean="0"/>
              <a:t> 8000             </a:t>
            </a:r>
            <a:r>
              <a:rPr lang="es-ES" dirty="0"/>
              <a:t>3         190             126,91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7126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5791200" cy="1371600"/>
          </a:xfrm>
        </p:spPr>
        <p:txBody>
          <a:bodyPr>
            <a:normAutofit fontScale="90000"/>
          </a:bodyPr>
          <a:lstStyle/>
          <a:p>
            <a:r>
              <a:rPr lang="es-ES" dirty="0"/>
              <a:t>Intereses art. 20 L. C. SEGURO</a:t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/>
              <a:t>Fecha del hecho causante: 15/10/15               </a:t>
            </a:r>
            <a:r>
              <a:rPr lang="es-ES" dirty="0" smtClean="0"/>
              <a:t>             </a:t>
            </a:r>
            <a:r>
              <a:rPr lang="es-ES" dirty="0"/>
              <a:t>Principal: </a:t>
            </a:r>
            <a:r>
              <a:rPr lang="es-ES" dirty="0" smtClean="0"/>
              <a:t>12020,24</a:t>
            </a:r>
            <a:endParaRPr lang="es-ES" dirty="0"/>
          </a:p>
          <a:p>
            <a:r>
              <a:rPr lang="es-ES" dirty="0"/>
              <a:t> </a:t>
            </a:r>
          </a:p>
          <a:p>
            <a:r>
              <a:rPr lang="es-ES" dirty="0"/>
              <a:t>Fecha de pago: 25/4/19 (Llegada de autos del TSJ)</a:t>
            </a:r>
          </a:p>
          <a:p>
            <a:r>
              <a:rPr lang="es-ES" dirty="0"/>
              <a:t> </a:t>
            </a:r>
          </a:p>
          <a:p>
            <a:r>
              <a:rPr lang="es-ES" dirty="0"/>
              <a:t>Fecha inicio      Fecha fin       Nominal      Tipo   </a:t>
            </a:r>
            <a:r>
              <a:rPr lang="es-ES" dirty="0" smtClean="0"/>
              <a:t>     </a:t>
            </a:r>
            <a:r>
              <a:rPr lang="es-ES" dirty="0"/>
              <a:t>Días      </a:t>
            </a:r>
            <a:r>
              <a:rPr lang="es-ES" dirty="0" smtClean="0"/>
              <a:t>   </a:t>
            </a:r>
            <a:r>
              <a:rPr lang="es-ES" dirty="0"/>
              <a:t>Interés</a:t>
            </a:r>
          </a:p>
          <a:p>
            <a:r>
              <a:rPr lang="es-ES" dirty="0"/>
              <a:t>15/10/2015      </a:t>
            </a:r>
            <a:r>
              <a:rPr lang="es-ES" dirty="0" smtClean="0"/>
              <a:t>  </a:t>
            </a:r>
            <a:r>
              <a:rPr lang="es-ES" dirty="0"/>
              <a:t>31/12/2015  </a:t>
            </a:r>
            <a:r>
              <a:rPr lang="es-ES" dirty="0" smtClean="0"/>
              <a:t>   12020,24      </a:t>
            </a:r>
            <a:r>
              <a:rPr lang="es-ES" dirty="0"/>
              <a:t>5.25         49         </a:t>
            </a:r>
            <a:r>
              <a:rPr lang="es-ES" dirty="0" smtClean="0"/>
              <a:t>    </a:t>
            </a:r>
            <a:r>
              <a:rPr lang="es-ES" dirty="0"/>
              <a:t>84,72</a:t>
            </a:r>
          </a:p>
          <a:p>
            <a:r>
              <a:rPr lang="es-ES" dirty="0"/>
              <a:t>01/01/2016      </a:t>
            </a:r>
            <a:r>
              <a:rPr lang="es-ES" dirty="0" smtClean="0"/>
              <a:t>  </a:t>
            </a:r>
            <a:r>
              <a:rPr lang="es-ES" dirty="0"/>
              <a:t>31/12/2016   </a:t>
            </a:r>
            <a:r>
              <a:rPr lang="es-ES" dirty="0" smtClean="0"/>
              <a:t>  12020,24       </a:t>
            </a:r>
            <a:r>
              <a:rPr lang="es-ES" dirty="0"/>
              <a:t>4.5         365       </a:t>
            </a:r>
            <a:r>
              <a:rPr lang="es-ES" dirty="0" smtClean="0"/>
              <a:t>    </a:t>
            </a:r>
            <a:r>
              <a:rPr lang="es-ES" dirty="0"/>
              <a:t>540,91</a:t>
            </a:r>
          </a:p>
          <a:p>
            <a:r>
              <a:rPr lang="es-ES" dirty="0"/>
              <a:t>01/01/2017        </a:t>
            </a:r>
            <a:r>
              <a:rPr lang="es-ES" dirty="0" smtClean="0"/>
              <a:t>15/10/2017     12020,24       </a:t>
            </a:r>
            <a:r>
              <a:rPr lang="es-ES" dirty="0"/>
              <a:t>4.5         315         </a:t>
            </a:r>
            <a:r>
              <a:rPr lang="es-ES" dirty="0" smtClean="0"/>
              <a:t>  </a:t>
            </a:r>
            <a:r>
              <a:rPr lang="es-ES" dirty="0"/>
              <a:t>466,81</a:t>
            </a:r>
          </a:p>
          <a:p>
            <a:r>
              <a:rPr lang="es-ES" dirty="0"/>
              <a:t>16/10/2017      </a:t>
            </a:r>
            <a:r>
              <a:rPr lang="es-ES" dirty="0" smtClean="0"/>
              <a:t>  </a:t>
            </a:r>
            <a:r>
              <a:rPr lang="es-ES" dirty="0"/>
              <a:t>25/04/2019  </a:t>
            </a:r>
            <a:r>
              <a:rPr lang="es-ES" dirty="0" smtClean="0"/>
              <a:t>   12020,24       </a:t>
            </a:r>
            <a:r>
              <a:rPr lang="es-ES" dirty="0"/>
              <a:t>20          498      </a:t>
            </a:r>
            <a:r>
              <a:rPr lang="es-ES" dirty="0" smtClean="0"/>
              <a:t>   3280,04</a:t>
            </a:r>
            <a:endParaRPr lang="es-ES" dirty="0"/>
          </a:p>
          <a:p>
            <a:r>
              <a:rPr lang="es-ES" dirty="0"/>
              <a:t>                                                                         </a:t>
            </a:r>
            <a:r>
              <a:rPr lang="es-ES" dirty="0" smtClean="0"/>
              <a:t>                </a:t>
            </a:r>
            <a:r>
              <a:rPr lang="es-ES" dirty="0"/>
              <a:t>Total:  </a:t>
            </a:r>
            <a:r>
              <a:rPr lang="es-ES" dirty="0" smtClean="0"/>
              <a:t>4372,48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4739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encial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enc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enc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121</TotalTime>
  <Words>322</Words>
  <Application>Microsoft Office PowerPoint</Application>
  <PresentationFormat>Presentación en pantalla (4:3)</PresentationFormat>
  <Paragraphs>89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Esencial</vt:lpstr>
      <vt:lpstr>EJECUCIÓN SOCIAL CUESTIONES PRÁCTICAS  ESPECIAL REFERENCIA A INTERESES Y COSTAS</vt:lpstr>
      <vt:lpstr>Costas:</vt:lpstr>
      <vt:lpstr>Costas</vt:lpstr>
      <vt:lpstr>Costas </vt:lpstr>
      <vt:lpstr>Intereses</vt:lpstr>
      <vt:lpstr>Intereses art. 29,3 ET </vt:lpstr>
      <vt:lpstr>Interés art. 29,3 ET</vt:lpstr>
      <vt:lpstr>Intereses procesales</vt:lpstr>
      <vt:lpstr>Intereses art. 20 L. C. SEGURO </vt:lpstr>
      <vt:lpstr>Con Anticipo reintegrable: </vt:lpstr>
      <vt:lpstr>Prestaciones: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EJECUCION SOCIAL CUESTIONES `PRACTICAS  ESPECIAL REFERENCIA A INTERESES Y COSTAS</dc:title>
  <dc:creator>Usuario</dc:creator>
  <cp:lastModifiedBy>Usuario</cp:lastModifiedBy>
  <cp:revision>10</cp:revision>
  <dcterms:created xsi:type="dcterms:W3CDTF">2019-06-08T15:31:23Z</dcterms:created>
  <dcterms:modified xsi:type="dcterms:W3CDTF">2019-06-14T03:11:13Z</dcterms:modified>
</cp:coreProperties>
</file>